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1"/>
  </p:notesMasterIdLst>
  <p:sldIdLst>
    <p:sldId id="256" r:id="rId4"/>
    <p:sldId id="257" r:id="rId5"/>
    <p:sldId id="269" r:id="rId6"/>
    <p:sldId id="270" r:id="rId7"/>
    <p:sldId id="271" r:id="rId8"/>
    <p:sldId id="272" r:id="rId9"/>
    <p:sldId id="268" r:id="rId10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7" d="100"/>
          <a:sy n="57" d="100"/>
        </p:scale>
        <p:origin x="123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234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269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5069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207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unsplash.com/s/photos/cow?utm_source=unsplash&amp;utm_medium=referral&amp;utm_content=creditCopyText" TargetMode="External"/><Relationship Id="rId5" Type="http://schemas.openxmlformats.org/officeDocument/2006/relationships/hyperlink" Target="https://unsplash.com/@wolfgang_hasselmann?utm_source=unsplash&amp;utm_medium=referral&amp;utm_content=creditCopyText" TargetMode="External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unsplash.com/s/photos/cow?utm_source=unsplash&amp;utm_medium=referral&amp;utm_content=creditCopyText" TargetMode="External"/><Relationship Id="rId5" Type="http://schemas.openxmlformats.org/officeDocument/2006/relationships/hyperlink" Target="https://unsplash.com/@dorukyemenici?utm_source=unsplash&amp;utm_medium=referral&amp;utm_content=creditCopyText" TargetMode="Externa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IMAGE COMPRESSION ALGORITHMS FOR PROCESS OPTIMIZATION IN LIVESTOCK FARMING </a:t>
            </a: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PRECISION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n 2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50" b="97500" l="870" r="99130">
                        <a14:foregroundMark x1="8986" y1="3250" x2="88696" y2="3750"/>
                        <a14:foregroundMark x1="97101" y1="8250" x2="93913" y2="18500"/>
                        <a14:foregroundMark x1="91884" y1="78750" x2="87826" y2="89000"/>
                        <a14:foregroundMark x1="14203" y1="95750" x2="83188" y2="97500"/>
                        <a14:foregroundMark x1="18841" y1="92500" x2="6377" y2="89500"/>
                        <a14:foregroundMark x1="15362" y1="10750" x2="4928" y2="19250"/>
                        <a14:foregroundMark x1="7536" y1="81000" x2="7536" y2="81000"/>
                        <a14:foregroundMark x1="870" y1="31750" x2="870" y2="31750"/>
                        <a14:foregroundMark x1="24638" y1="8250" x2="6957" y2="15250"/>
                        <a14:foregroundMark x1="74203" y1="7250" x2="99130" y2="15250"/>
                        <a14:backgroundMark x1="19420" y1="19250" x2="70725" y2="82750"/>
                        <a14:backgroundMark x1="72174" y1="20250" x2="32464" y2="68500"/>
                        <a14:backgroundMark x1="68696" y1="26000" x2="78551" y2="57750"/>
                        <a14:backgroundMark x1="80580" y1="34500" x2="83188" y2="66250"/>
                        <a14:backgroundMark x1="81449" y1="26000" x2="90435" y2="48250"/>
                        <a14:backgroundMark x1="93913" y1="56000" x2="78551" y2="79500"/>
                        <a14:backgroundMark x1="75942" y1="81000" x2="26667" y2="83250"/>
                        <a14:backgroundMark x1="16812" y1="32750" x2="22029" y2="70250"/>
                        <a14:backgroundMark x1="45217" y1="14500" x2="29275" y2="28750"/>
                        <a14:backgroundMark x1="28116" y1="18000" x2="45797" y2="12250"/>
                        <a14:backgroundMark x1="8986" y1="60750" x2="26087" y2="83250"/>
                        <a14:backgroundMark x1="29275" y1="88500" x2="58841" y2="86750"/>
                        <a14:backgroundMark x1="64928" y1="89000" x2="57681" y2="88500"/>
                        <a14:backgroundMark x1="57101" y1="90250" x2="48986" y2="9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91882" y="1673180"/>
            <a:ext cx="2103302" cy="2438611"/>
          </a:xfrm>
          <a:prstGeom prst="rect">
            <a:avLst/>
          </a:prstGeom>
        </p:spPr>
      </p:pic>
      <p:sp>
        <p:nvSpPr>
          <p:cNvPr id="22" name="Google Shape;220;p2"/>
          <p:cNvSpPr/>
          <p:nvPr/>
        </p:nvSpPr>
        <p:spPr>
          <a:xfrm>
            <a:off x="4758443" y="1577331"/>
            <a:ext cx="3363764" cy="2638203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99" name="Google Shape;199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5" r="1375" b="24032"/>
          <a:stretch/>
        </p:blipFill>
        <p:spPr>
          <a:xfrm>
            <a:off x="5426665" y="1893776"/>
            <a:ext cx="2044764" cy="230231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A76E210-8FA2-4EAB-8A5A-A5D9C5D4FBF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428" t="4696" r="7250"/>
          <a:stretch/>
        </p:blipFill>
        <p:spPr>
          <a:xfrm>
            <a:off x="10013220" y="1732418"/>
            <a:ext cx="2104584" cy="2436497"/>
          </a:xfrm>
          <a:prstGeom prst="rect">
            <a:avLst/>
          </a:prstGeom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</a:t>
            </a:r>
            <a:r>
              <a:rPr lang="en-US" sz="2200" b="1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10013220" y="426301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5353883" y="4279556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David González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142047" y="4173793"/>
            <a:ext cx="2477872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Stefanny Escobar Ramírez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39" y="6160680"/>
            <a:ext cx="8231683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https://github.com/StefannyEscobar/FarmingProject.git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759840" y="4223906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210;p2">
            <a:extLst>
              <a:ext uri="{FF2B5EF4-FFF2-40B4-BE49-F238E27FC236}">
                <a16:creationId xmlns:a16="http://schemas.microsoft.com/office/drawing/2014/main" id="{FAAB3976-8339-4E77-A9B5-7E45B874ECEF}"/>
              </a:ext>
            </a:extLst>
          </p:cNvPr>
          <p:cNvSpPr/>
          <p:nvPr/>
        </p:nvSpPr>
        <p:spPr>
          <a:xfrm>
            <a:off x="2701366" y="4212303"/>
            <a:ext cx="2477872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Sara Gallego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2068C58-D199-4D3B-993A-DB07BED1B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3319" y="1868538"/>
            <a:ext cx="2152880" cy="215288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50" b="97500" l="870" r="99130">
                        <a14:foregroundMark x1="8986" y1="3250" x2="88696" y2="3750"/>
                        <a14:foregroundMark x1="97101" y1="8250" x2="93913" y2="18500"/>
                        <a14:foregroundMark x1="91884" y1="78750" x2="87826" y2="89000"/>
                        <a14:foregroundMark x1="14203" y1="95750" x2="83188" y2="97500"/>
                        <a14:foregroundMark x1="18841" y1="92500" x2="6377" y2="89500"/>
                        <a14:foregroundMark x1="15362" y1="10750" x2="4928" y2="19250"/>
                        <a14:foregroundMark x1="7536" y1="81000" x2="7536" y2="81000"/>
                        <a14:foregroundMark x1="870" y1="31750" x2="870" y2="31750"/>
                        <a14:foregroundMark x1="24638" y1="8250" x2="6957" y2="15250"/>
                        <a14:foregroundMark x1="74203" y1="7250" x2="99130" y2="15250"/>
                        <a14:backgroundMark x1="19420" y1="19250" x2="70725" y2="82750"/>
                        <a14:backgroundMark x1="72174" y1="20250" x2="32464" y2="68500"/>
                        <a14:backgroundMark x1="68696" y1="26000" x2="78551" y2="57750"/>
                        <a14:backgroundMark x1="80580" y1="34500" x2="83188" y2="66250"/>
                        <a14:backgroundMark x1="81449" y1="26000" x2="90435" y2="48250"/>
                        <a14:backgroundMark x1="93913" y1="56000" x2="78551" y2="79500"/>
                        <a14:backgroundMark x1="75942" y1="81000" x2="26667" y2="83250"/>
                        <a14:backgroundMark x1="16812" y1="32750" x2="22029" y2="70250"/>
                        <a14:backgroundMark x1="45217" y1="14500" x2="29275" y2="28750"/>
                        <a14:backgroundMark x1="28116" y1="18000" x2="45797" y2="12250"/>
                        <a14:backgroundMark x1="8986" y1="60750" x2="26087" y2="83250"/>
                        <a14:backgroundMark x1="29275" y1="88500" x2="58841" y2="86750"/>
                        <a14:backgroundMark x1="64928" y1="89000" x2="57681" y2="88500"/>
                        <a14:backgroundMark x1="57101" y1="90250" x2="48986" y2="9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99638" y="1829037"/>
            <a:ext cx="2103302" cy="24386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0C9DF92-63F6-4050-BCE2-8172C4F1188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-2639" t="1889" r="2639" b="24869"/>
          <a:stretch/>
        </p:blipFill>
        <p:spPr>
          <a:xfrm>
            <a:off x="2942969" y="1918000"/>
            <a:ext cx="2093772" cy="215287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9" name="Google Shape;219;p2"/>
          <p:cNvPicPr preferRelativeResize="0"/>
          <p:nvPr/>
        </p:nvPicPr>
        <p:blipFill rotWithShape="1">
          <a:blip r:embed="rId11">
            <a:alphaModFix/>
          </a:blip>
          <a:srcRect l="21088" t="19913" r="19102" b="33322"/>
          <a:stretch/>
        </p:blipFill>
        <p:spPr>
          <a:xfrm>
            <a:off x="7772401" y="1893776"/>
            <a:ext cx="2088000" cy="2330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50" b="97500" l="870" r="99130">
                        <a14:foregroundMark x1="8986" y1="3250" x2="88696" y2="3750"/>
                        <a14:foregroundMark x1="97101" y1="8250" x2="93913" y2="18500"/>
                        <a14:foregroundMark x1="91884" y1="78750" x2="87826" y2="89000"/>
                        <a14:foregroundMark x1="14203" y1="95750" x2="83188" y2="97500"/>
                        <a14:foregroundMark x1="18841" y1="92500" x2="6377" y2="89500"/>
                        <a14:foregroundMark x1="15362" y1="10750" x2="4928" y2="19250"/>
                        <a14:foregroundMark x1="7536" y1="81000" x2="7536" y2="81000"/>
                        <a14:foregroundMark x1="870" y1="31750" x2="870" y2="31750"/>
                        <a14:foregroundMark x1="24638" y1="8250" x2="6957" y2="15250"/>
                        <a14:foregroundMark x1="74203" y1="7250" x2="99130" y2="15250"/>
                        <a14:backgroundMark x1="19420" y1="19250" x2="70725" y2="82750"/>
                        <a14:backgroundMark x1="72174" y1="20250" x2="32464" y2="68500"/>
                        <a14:backgroundMark x1="68696" y1="26000" x2="78551" y2="57750"/>
                        <a14:backgroundMark x1="80580" y1="34500" x2="83188" y2="66250"/>
                        <a14:backgroundMark x1="81449" y1="26000" x2="90435" y2="48250"/>
                        <a14:backgroundMark x1="93913" y1="56000" x2="78551" y2="79500"/>
                        <a14:backgroundMark x1="75942" y1="81000" x2="26667" y2="83250"/>
                        <a14:backgroundMark x1="16812" y1="32750" x2="22029" y2="70250"/>
                        <a14:backgroundMark x1="45217" y1="14500" x2="29275" y2="28750"/>
                        <a14:backgroundMark x1="28116" y1="18000" x2="45797" y2="12250"/>
                        <a14:backgroundMark x1="8986" y1="60750" x2="26087" y2="83250"/>
                        <a14:backgroundMark x1="29275" y1="88500" x2="58841" y2="86750"/>
                        <a14:backgroundMark x1="64928" y1="89000" x2="57681" y2="88500"/>
                        <a14:backgroundMark x1="57101" y1="90250" x2="48986" y2="9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7745" y="1840945"/>
            <a:ext cx="2103302" cy="24386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0" y="376920"/>
            <a:ext cx="329904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FFFFFF"/>
                </a:solidFill>
              </a:rPr>
              <a:t>Training Process</a:t>
            </a:r>
            <a:endParaRPr sz="2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Sick-Cattle Images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309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563C1"/>
                </a:solidFill>
              </a:rPr>
              <a:t>Healthy-Cattle Images</a:t>
            </a:r>
            <a:endParaRPr sz="2200" b="1">
              <a:solidFill>
                <a:srgbClr val="0563C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chemeClr val="accent4"/>
                </a:solidFill>
              </a:rPr>
              <a:t>Convolutional</a:t>
            </a:r>
            <a:br>
              <a:rPr lang="en-US" sz="1700" b="1">
                <a:solidFill>
                  <a:schemeClr val="accent4"/>
                </a:solidFill>
              </a:rPr>
            </a:br>
            <a:r>
              <a:rPr lang="en-US" sz="1700" b="1">
                <a:solidFill>
                  <a:schemeClr val="accent4"/>
                </a:solidFill>
              </a:rPr>
              <a:t>Neural Network</a:t>
            </a:r>
            <a:endParaRPr sz="1700" b="1">
              <a:solidFill>
                <a:schemeClr val="accent4"/>
              </a:solidFill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Classification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Algorithm 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Classification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Model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8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685532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FFFFFF"/>
                </a:solidFill>
              </a:rPr>
              <a:t>Testing Process</a:t>
            </a:r>
            <a:endParaRPr sz="2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add317ae2b_0_271"/>
          <p:cNvSpPr/>
          <p:nvPr/>
        </p:nvSpPr>
        <p:spPr>
          <a:xfrm>
            <a:off x="3356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2384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Cattle Image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???</a:t>
            </a:r>
            <a:endParaRPr sz="2200" b="1">
              <a:solidFill>
                <a:srgbClr val="001E33"/>
              </a:solidFill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 dirty="0" smtClean="0">
                <a:solidFill>
                  <a:srgbClr val="001E33"/>
                </a:solidFill>
              </a:rPr>
              <a:t>Huffman coding</a:t>
            </a:r>
            <a:endParaRPr sz="2200" b="1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001E33"/>
              </a:solidFill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Classification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Model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AADB"/>
                </a:solidFill>
              </a:rPr>
              <a:t>Is sick</a:t>
            </a:r>
            <a:endParaRPr sz="2100" b="1">
              <a:solidFill>
                <a:srgbClr val="00AADB"/>
              </a:solidFill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001E33"/>
                </a:solidFill>
              </a:rPr>
              <a:t>Output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1E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546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4" y="376925"/>
            <a:ext cx="7174076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rgbClr val="FFFFFF"/>
                </a:solidFill>
              </a:rPr>
              <a:t>Compression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 </a:t>
            </a:r>
            <a:r>
              <a:rPr lang="en-US" sz="2200" b="1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Design: Huffman Coding</a:t>
            </a:r>
            <a:endParaRPr sz="22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534401" y="5379151"/>
            <a:ext cx="6307500" cy="952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/>
            <a:r>
              <a:rPr lang="en-US" dirty="0" smtClean="0">
                <a:solidFill>
                  <a:srgbClr val="001E33"/>
                </a:solidFill>
              </a:rPr>
              <a:t>The </a:t>
            </a:r>
            <a:r>
              <a:rPr lang="en-US" dirty="0">
                <a:solidFill>
                  <a:srgbClr val="001E33"/>
                </a:solidFill>
              </a:rPr>
              <a:t>binary tree is a data structure which is composed of root, branch and leaf, in which each node can have one left and one right </a:t>
            </a:r>
            <a:r>
              <a:rPr lang="en-US" dirty="0" smtClean="0">
                <a:solidFill>
                  <a:srgbClr val="001E33"/>
                </a:solidFill>
              </a:rPr>
              <a:t>child.</a:t>
            </a:r>
          </a:p>
          <a:p>
            <a:pPr lvl="0"/>
            <a:endParaRPr lang="en-US" dirty="0">
              <a:solidFill>
                <a:srgbClr val="001E33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211" y="1207228"/>
            <a:ext cx="2728409" cy="3945736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8137210" y="5163707"/>
            <a:ext cx="272840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dirty="0"/>
              <a:t>Photo by </a:t>
            </a:r>
            <a:r>
              <a:rPr lang="en-US" sz="800" dirty="0">
                <a:hlinkClick r:id="rId5"/>
              </a:rPr>
              <a:t>Wolfgang </a:t>
            </a:r>
            <a:r>
              <a:rPr lang="en-US" sz="800" dirty="0" err="1">
                <a:hlinkClick r:id="rId5"/>
              </a:rPr>
              <a:t>Hasselmann</a:t>
            </a:r>
            <a:r>
              <a:rPr lang="en-US" sz="800" dirty="0"/>
              <a:t> on </a:t>
            </a:r>
            <a:r>
              <a:rPr lang="en-US" sz="800" dirty="0" err="1">
                <a:hlinkClick r:id="rId6"/>
              </a:rPr>
              <a:t>Unsplash</a:t>
            </a:r>
            <a:r>
              <a:rPr lang="en-US" sz="800" dirty="0"/>
              <a:t> </a:t>
            </a:r>
            <a:endParaRPr lang="es-CO" sz="8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71" y="1347928"/>
            <a:ext cx="5428960" cy="366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032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77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717648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rgbClr val="FFFFFF"/>
                </a:solidFill>
              </a:rPr>
              <a:t>Compression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Algorithm </a:t>
            </a:r>
            <a:r>
              <a:rPr lang="en-US" sz="2200" b="1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Design: Huffman Coding</a:t>
            </a:r>
            <a:endParaRPr sz="22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Imagen 19" descr="Tabla&#10;&#10;Descripción generada automáticamente"/>
          <p:cNvPicPr/>
          <p:nvPr/>
        </p:nvPicPr>
        <p:blipFill>
          <a:blip r:embed="rId4"/>
          <a:stretch>
            <a:fillRect/>
          </a:stretch>
        </p:blipFill>
        <p:spPr>
          <a:xfrm>
            <a:off x="945393" y="1901131"/>
            <a:ext cx="5816352" cy="3277405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795954" y="1589710"/>
            <a:ext cx="41152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1E33"/>
                </a:solidFill>
              </a:rPr>
              <a:t>Huffman Tree from the string “Data Structure”</a:t>
            </a:r>
            <a:endParaRPr lang="es-CO" b="1" dirty="0">
              <a:solidFill>
                <a:srgbClr val="001E33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945393" y="5084050"/>
            <a:ext cx="5816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001E33"/>
                </a:solidFill>
              </a:rPr>
              <a:t>Huffman coding is implemented by constructing a binary tree of nodes from a list of nodes, whose size depends on the number of symbols n. The nodes contain two fields, the symbol and the weight.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8486858" y="4868606"/>
            <a:ext cx="198002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" dirty="0"/>
              <a:t>Photo by </a:t>
            </a:r>
            <a:r>
              <a:rPr lang="en-US" sz="800" dirty="0" err="1">
                <a:hlinkClick r:id="rId5"/>
              </a:rPr>
              <a:t>Doruk</a:t>
            </a:r>
            <a:r>
              <a:rPr lang="en-US" sz="800" dirty="0">
                <a:hlinkClick r:id="rId5"/>
              </a:rPr>
              <a:t> </a:t>
            </a:r>
            <a:r>
              <a:rPr lang="en-US" sz="800" dirty="0" err="1">
                <a:hlinkClick r:id="rId5"/>
              </a:rPr>
              <a:t>Yemenici</a:t>
            </a:r>
            <a:r>
              <a:rPr lang="en-US" sz="800" dirty="0"/>
              <a:t> on </a:t>
            </a:r>
            <a:r>
              <a:rPr lang="en-US" sz="800" dirty="0" err="1">
                <a:hlinkClick r:id="rId6"/>
              </a:rPr>
              <a:t>Unsplash</a:t>
            </a:r>
            <a:r>
              <a:rPr lang="en-US" sz="800" dirty="0"/>
              <a:t> </a:t>
            </a:r>
            <a:endParaRPr lang="es-CO" sz="8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527" y="2111778"/>
            <a:ext cx="4210691" cy="263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46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0" y="6445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Thanks!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MX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Supported</a:t>
            </a:r>
            <a:r>
              <a:rPr lang="es-MX" sz="20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MX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>
                <a:solidFill>
                  <a:srgbClr val="001E33"/>
                </a:solidFill>
              </a:rPr>
              <a:t>two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author is supported by 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grant funded by the municipality of Medellín. The other author are supported by Generation E. All authors would like to thank the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Vicerrectoría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Descubrimiento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Creación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Universidad EAFIT, for their support in this research.</a:t>
            </a:r>
            <a:endParaRPr lang="es-MX"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199</Words>
  <Application>Microsoft Office PowerPoint</Application>
  <PresentationFormat>Panorámica</PresentationFormat>
  <Paragraphs>33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David Gonzalez Idarraga</cp:lastModifiedBy>
  <cp:revision>13</cp:revision>
  <dcterms:created xsi:type="dcterms:W3CDTF">2020-06-26T14:36:07Z</dcterms:created>
  <dcterms:modified xsi:type="dcterms:W3CDTF">2021-10-02T22:50:15Z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